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7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4D5CD-B02A-49FB-B077-2D81A792D93E}" type="datetimeFigureOut">
              <a:rPr lang="nl-NL" smtClean="0"/>
              <a:t>4-3-2021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65F8E-DC78-4CE3-BCBD-BBC85E6053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99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5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97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 rtlCol="0">
            <a:noAutofit/>
          </a:bodyPr>
          <a:lstStyle>
            <a:lvl1pPr>
              <a:defRPr sz="5398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6" name="lijn" descr="Afbeelding van lijn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58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59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0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1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2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3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4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5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6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7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8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9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0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1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2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3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4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5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6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7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8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9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0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1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2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3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4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5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6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7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8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9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0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1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2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3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4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5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6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7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8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9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0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1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2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3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4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5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6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7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8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9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0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1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2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3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4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5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6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7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8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9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0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1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2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3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4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5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6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7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8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9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0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1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2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3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4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5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6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7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8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9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0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1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2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3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4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5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6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7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8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9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0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1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2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3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4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5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6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7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8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9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0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1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2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3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4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5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6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7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8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9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0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1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2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3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4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5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6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7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8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9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</p:grp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2811" y="5105400"/>
            <a:ext cx="9146381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4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Vrije v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9" name="Vrije v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0" name="Vrije v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229">
              <a:defRPr/>
            </a:lvl6pPr>
            <a:lvl7pPr marL="1956229">
              <a:defRPr/>
            </a:lvl7pPr>
            <a:lvl8pPr marL="1956229">
              <a:defRPr/>
            </a:lvl8pPr>
            <a:lvl9pPr marL="1956229">
              <a:defRPr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62EAD9-7313-4352-A34B-E634A10492E7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5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364311" y="274642"/>
            <a:ext cx="1371957" cy="5901747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 rot="5400000">
            <a:off x="6867046" y="3472591"/>
            <a:ext cx="6492240" cy="64025"/>
            <a:chOff x="1522413" y="1514475"/>
            <a:chExt cx="10569575" cy="64008"/>
          </a:xfrm>
        </p:grpSpPr>
        <p:sp>
          <p:nvSpPr>
            <p:cNvPr id="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2" y="277816"/>
            <a:ext cx="9146383" cy="5898573"/>
          </a:xfrm>
        </p:spPr>
        <p:txBody>
          <a:bodyPr vert="eaVert" rtlCol="0"/>
          <a:lstStyle>
            <a:lvl5pPr>
              <a:defRPr/>
            </a:lvl5pPr>
            <a:lvl6pPr marL="1261493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C041E-204D-45DB-AE00-84DB2FF0C6D1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6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7" name="lijn" descr="Afbeelding van lijn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4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4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475">
              <a:defRPr/>
            </a:lvl2pPr>
            <a:lvl3pPr marL="777007">
              <a:defRPr/>
            </a:lvl3pPr>
            <a:lvl4pPr marL="1005538">
              <a:defRPr/>
            </a:lvl4pPr>
            <a:lvl5pPr marL="1234070">
              <a:defRPr/>
            </a:lvl5pPr>
            <a:lvl6pPr marL="1462601">
              <a:defRPr baseline="0"/>
            </a:lvl6pPr>
            <a:lvl7pPr marL="1691133">
              <a:defRPr baseline="0"/>
            </a:lvl7pPr>
            <a:lvl8pPr marL="1919664">
              <a:defRPr baseline="0"/>
            </a:lvl8pPr>
            <a:lvl9pPr marL="2148195">
              <a:defRPr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317E5C-2583-4CB2-AD3B-6702C46CE7A5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0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rtlCol="0" anchor="b">
            <a:noAutofit/>
          </a:bodyPr>
          <a:lstStyle>
            <a:lvl1pPr algn="l">
              <a:defRPr sz="4399" b="0" cap="none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5" name="lijn" descr="Afbeelding van lijn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57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58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59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0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1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2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3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4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5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6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7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8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69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0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1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2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3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4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5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6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7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8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79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0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1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2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3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4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5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6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7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8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89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0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1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2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3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4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5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6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7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8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299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0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1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2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3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4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5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6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7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8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09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0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1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2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3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4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5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6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7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8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19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0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1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2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3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4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5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6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7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8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29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0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1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2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3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4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5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6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7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8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39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0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1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2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3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4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5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6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7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8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49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0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1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2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3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4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5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6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7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8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59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0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1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2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3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4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5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6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7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8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69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0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1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2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3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4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5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6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7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  <p:sp>
          <p:nvSpPr>
            <p:cNvPr id="378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/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811" y="5102528"/>
            <a:ext cx="9146381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B533B-F90F-4F9B-A5D4-3D47686AA61C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6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8" name="lijn" descr="Afbeelding van lijn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0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1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2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3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4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5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6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7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8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9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0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1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2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3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4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5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6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7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8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9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0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1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2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3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4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5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6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7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8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9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0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1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2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3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4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5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6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7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8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9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0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1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2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3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4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5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6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7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8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9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0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1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2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3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4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5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6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7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8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9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0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1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2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3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4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5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6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7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8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9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0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1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2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 rtlCol="0"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 marL="1956229">
              <a:defRPr sz="1600"/>
            </a:lvl6pPr>
            <a:lvl7pPr marL="1956229">
              <a:defRPr sz="1600" baseline="0"/>
            </a:lvl7pPr>
            <a:lvl8pPr marL="1956229">
              <a:defRPr sz="1600" baseline="0"/>
            </a:lvl8pPr>
            <a:lvl9pPr marL="1956229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 rtlCol="0"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 marL="1956229">
              <a:defRPr sz="1600"/>
            </a:lvl6pPr>
            <a:lvl7pPr marL="1956229">
              <a:defRPr sz="1600"/>
            </a:lvl7pPr>
            <a:lvl8pPr marL="1956229">
              <a:defRPr sz="1600" baseline="0"/>
            </a:lvl8pPr>
            <a:lvl9pPr marL="1956229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30F3EA-90CE-4E5A-81D1-30613A2D91A9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87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0" name="lijn" descr="Afbeelding van lijn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Vrije v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2" name="Vrije v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3" name="Vrije v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4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5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6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7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8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9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0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1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2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3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4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5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6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7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8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9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0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1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2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3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4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5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6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7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8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9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0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1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2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3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4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5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6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7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8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9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0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1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2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3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4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5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6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7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8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9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0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1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2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3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4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5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6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7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8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9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0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1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2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3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4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5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6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7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8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9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0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1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2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3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4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810" y="2819402"/>
            <a:ext cx="4417702" cy="3352801"/>
          </a:xfrm>
        </p:spPr>
        <p:txBody>
          <a:bodyPr rtlCol="0"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 marL="1956229">
              <a:defRPr sz="1600"/>
            </a:lvl6pPr>
            <a:lvl7pPr marL="1956229">
              <a:defRPr sz="1600" baseline="0"/>
            </a:lvl7pPr>
            <a:lvl8pPr marL="1956229">
              <a:defRPr sz="1600" baseline="0"/>
            </a:lvl8pPr>
            <a:lvl9pPr marL="1956229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D0B91-EF26-43B9-ADFF-74CD5B2524BF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251488" y="2819403"/>
            <a:ext cx="4417702" cy="3352801"/>
          </a:xfrm>
        </p:spPr>
        <p:txBody>
          <a:bodyPr rtlCol="0"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 marL="1956229">
              <a:defRPr sz="1600"/>
            </a:lvl6pPr>
            <a:lvl7pPr marL="1956229">
              <a:defRPr sz="1600" baseline="0"/>
            </a:lvl7pPr>
            <a:lvl8pPr marL="1956229">
              <a:defRPr sz="1600" baseline="0"/>
            </a:lvl8pPr>
            <a:lvl9pPr marL="1956229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3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6" name="lijn" descr="Afbeelding van lijn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58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59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0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1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2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3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4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5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6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7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8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69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0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1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2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3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4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5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6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7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8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79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0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1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2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3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4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5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6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7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8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89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0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1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2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3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4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5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6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7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8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199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0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1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2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3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4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5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6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7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8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09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0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1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2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3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4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5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6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7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8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19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0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1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2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3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4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5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6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7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8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29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  <p:sp>
          <p:nvSpPr>
            <p:cNvPr id="230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sz="1799" dirty="0">
                <a:ln>
                  <a:noFill/>
                </a:ln>
              </a:endParaRPr>
            </a:p>
          </p:txBody>
        </p:sp>
      </p:grp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8064BC-C299-4982-8575-0E9FE687D6BA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1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4B9DF-C999-4E28-8EF8-0EFEBA1D75BA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19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>
              <a:defRPr sz="3199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1250" y="1905000"/>
            <a:ext cx="5670757" cy="4038600"/>
          </a:xfrm>
        </p:spPr>
        <p:txBody>
          <a:bodyPr rtlCol="0"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grpSp>
        <p:nvGrpSpPr>
          <p:cNvPr id="615" name="kader" descr="Afbeelding van vak"/>
          <p:cNvGrpSpPr/>
          <p:nvPr/>
        </p:nvGrpSpPr>
        <p:grpSpPr bwMode="invGray">
          <a:xfrm>
            <a:off x="4418991" y="1630824"/>
            <a:ext cx="6292667" cy="4575885"/>
            <a:chOff x="4417839" y="1630821"/>
            <a:chExt cx="6291028" cy="4575885"/>
          </a:xfrm>
        </p:grpSpPr>
        <p:grpSp>
          <p:nvGrpSpPr>
            <p:cNvPr id="616" name="Groe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e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e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e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e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e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071D7F-E1EA-4640-8E6B-E45DEB77ABC6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3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 anchor="b">
            <a:noAutofit/>
          </a:bodyPr>
          <a:lstStyle>
            <a:lvl1pPr algn="l">
              <a:defRPr sz="3199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746294" y="1884311"/>
            <a:ext cx="5670757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3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614" name="kader" descr="Afbeelding van vak"/>
          <p:cNvGrpSpPr/>
          <p:nvPr/>
        </p:nvGrpSpPr>
        <p:grpSpPr bwMode="invGray">
          <a:xfrm flipH="1">
            <a:off x="1447878" y="1630824"/>
            <a:ext cx="6292667" cy="4575885"/>
            <a:chOff x="4417839" y="1630821"/>
            <a:chExt cx="6291028" cy="4575885"/>
          </a:xfrm>
        </p:grpSpPr>
        <p:grpSp>
          <p:nvGrpSpPr>
            <p:cNvPr id="615" name="Groe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e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rije v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e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rije v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e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e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rije v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e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rije v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sz="1799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48A747-FE5B-407B-AA5A-A4957B9C5E9C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77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7717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EFDAAA-1B16-43E8-8F08-084664AE5AE3}" type="datetime1">
              <a:rPr lang="nl-NL" smtClean="0"/>
              <a:t>4-3-2021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7685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38" indent="-274238" algn="l" defTabSz="914126" rtl="0" eaLnBrk="1" latinLnBrk="0" hangingPunct="1">
        <a:lnSpc>
          <a:spcPct val="90000"/>
        </a:lnSpc>
        <a:spcBef>
          <a:spcPts val="1799"/>
        </a:spcBef>
        <a:buSzPct val="100000"/>
        <a:buFont typeface="Arial" pitchFamily="34" charset="0"/>
        <a:buChar char="▪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75899" indent="-274238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804431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032962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493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025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556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088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19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25193" y="275460"/>
            <a:ext cx="9141617" cy="1020496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Utilisme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1525192" y="1870594"/>
            <a:ext cx="4418448" cy="4266089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Begonnen bij Jeremy </a:t>
            </a:r>
            <a:r>
              <a:rPr lang="nl-NL" dirty="0" err="1"/>
              <a:t>Bentham</a:t>
            </a:r>
            <a:r>
              <a:rPr lang="nl-NL" dirty="0"/>
              <a:t> 1748-1832</a:t>
            </a:r>
          </a:p>
          <a:p>
            <a:pPr rtl="0"/>
            <a:r>
              <a:rPr lang="nl-NL" dirty="0"/>
              <a:t>Ethische stroming: bedenken of iets goed of fout is</a:t>
            </a:r>
          </a:p>
          <a:p>
            <a:pPr rtl="0"/>
            <a:r>
              <a:rPr lang="nl-NL" dirty="0"/>
              <a:t>Klassiek utilisme: Streven naar het grootste geluk voor het grootste aantal.</a:t>
            </a:r>
          </a:p>
          <a:p>
            <a:pPr rtl="0"/>
            <a:r>
              <a:rPr lang="nl-NL" dirty="0"/>
              <a:t>Jouw bedoelingen zijn niet belangrijk. Het gaat om de gevolgen van je daden</a:t>
            </a:r>
          </a:p>
          <a:p>
            <a:pPr rtl="0"/>
            <a:endParaRPr lang="nl-NL" dirty="0"/>
          </a:p>
        </p:txBody>
      </p:sp>
      <p:pic>
        <p:nvPicPr>
          <p:cNvPr id="1026" name="Picture 2" descr="Jeremy Bentham - Wikipedia">
            <a:extLst>
              <a:ext uri="{FF2B5EF4-FFF2-40B4-BE49-F238E27FC236}">
                <a16:creationId xmlns:a16="http://schemas.microsoft.com/office/drawing/2014/main" id="{EDDFFF65-7615-4ECB-A911-881DD812C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2" b="21023"/>
          <a:stretch/>
        </p:blipFill>
        <p:spPr bwMode="auto">
          <a:xfrm>
            <a:off x="6248364" y="1905398"/>
            <a:ext cx="4418447" cy="4266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B80AC45-6495-4933-AB18-9DB682049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796" y="874426"/>
            <a:ext cx="406294" cy="4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2">
            <a:extLst>
              <a:ext uri="{FF2B5EF4-FFF2-40B4-BE49-F238E27FC236}">
                <a16:creationId xmlns:a16="http://schemas.microsoft.com/office/drawing/2014/main" id="{2ECB8415-3BE6-4F26-AAF2-4CE6F0A342D4}"/>
              </a:ext>
            </a:extLst>
          </p:cNvPr>
          <p:cNvSpPr txBox="1">
            <a:spLocks/>
          </p:cNvSpPr>
          <p:nvPr/>
        </p:nvSpPr>
        <p:spPr>
          <a:xfrm>
            <a:off x="1525193" y="275460"/>
            <a:ext cx="9141617" cy="1020496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>
              <a:spcAft>
                <a:spcPts val="600"/>
              </a:spcAft>
              <a:defRPr/>
            </a:pPr>
            <a:r>
              <a:rPr lang="nl-NL" sz="3199" dirty="0">
                <a:solidFill>
                  <a:prstClr val="white"/>
                </a:solidFill>
                <a:latin typeface="Consolas"/>
              </a:rPr>
              <a:t>Utilisme</a:t>
            </a:r>
          </a:p>
        </p:txBody>
      </p:sp>
      <p:pic>
        <p:nvPicPr>
          <p:cNvPr id="2050" name="Picture 2" descr="Doe de test: Hoe gelukkig ben jij met jezelf? - Quest">
            <a:extLst>
              <a:ext uri="{FF2B5EF4-FFF2-40B4-BE49-F238E27FC236}">
                <a16:creationId xmlns:a16="http://schemas.microsoft.com/office/drawing/2014/main" id="{D63FC885-3F9A-4279-9A87-5DB76F3E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193" y="2784708"/>
            <a:ext cx="4418448" cy="25074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9FFAF4-74D5-444B-8C6E-63162F05D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364" y="1905398"/>
            <a:ext cx="4418447" cy="803523"/>
          </a:xfrm>
        </p:spPr>
        <p:txBody>
          <a:bodyPr vert="horz" lIns="91416" tIns="45708" rIns="91416" bIns="45708" rtlCol="0">
            <a:normAutofit/>
          </a:bodyPr>
          <a:lstStyle/>
          <a:p>
            <a:r>
              <a:rPr lang="nl-NL" dirty="0"/>
              <a:t>Waarom doe je schoolwerk? En waarom heb je een (bij)baan?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BAF2836-4E56-42B2-ACBA-766FD10F2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400" y="889556"/>
            <a:ext cx="406400" cy="4064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EF14185-D2CA-4FAB-87EC-9B37B32F4587}"/>
              </a:ext>
            </a:extLst>
          </p:cNvPr>
          <p:cNvSpPr txBox="1"/>
          <p:nvPr/>
        </p:nvSpPr>
        <p:spPr>
          <a:xfrm>
            <a:off x="1677554" y="5445224"/>
            <a:ext cx="44184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prstClr val="white"/>
                </a:solidFill>
                <a:latin typeface="Corbel"/>
              </a:rPr>
              <a:t>Omdat je er gelukkig van wordt.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662F676-3726-457C-B4D0-C66D9632503A}"/>
              </a:ext>
            </a:extLst>
          </p:cNvPr>
          <p:cNvSpPr txBox="1"/>
          <p:nvPr/>
        </p:nvSpPr>
        <p:spPr>
          <a:xfrm>
            <a:off x="7752184" y="2930849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white"/>
                </a:solidFill>
                <a:latin typeface="Corbel"/>
              </a:rPr>
              <a:t>goed cijfer?</a:t>
            </a:r>
          </a:p>
          <a:p>
            <a:r>
              <a:rPr lang="nl-NL" sz="2400" dirty="0">
                <a:solidFill>
                  <a:prstClr val="white"/>
                </a:solidFill>
                <a:latin typeface="Corbel"/>
              </a:rPr>
              <a:t>Geld?</a:t>
            </a:r>
          </a:p>
          <a:p>
            <a:r>
              <a:rPr lang="nl-NL" sz="2400" dirty="0">
                <a:solidFill>
                  <a:prstClr val="white"/>
                </a:solidFill>
                <a:latin typeface="Corbel"/>
              </a:rPr>
              <a:t>Trotse ouders</a:t>
            </a:r>
            <a:r>
              <a:rPr lang="nl-NL" sz="3600" dirty="0">
                <a:solidFill>
                  <a:prstClr val="white"/>
                </a:solidFill>
                <a:latin typeface="Corbel"/>
              </a:rPr>
              <a:t>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341D2D3-B9C9-46F8-8FC4-92D733F4B97C}"/>
              </a:ext>
            </a:extLst>
          </p:cNvPr>
          <p:cNvSpPr txBox="1"/>
          <p:nvPr/>
        </p:nvSpPr>
        <p:spPr>
          <a:xfrm>
            <a:off x="6888088" y="5020493"/>
            <a:ext cx="46085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600" dirty="0">
                <a:solidFill>
                  <a:prstClr val="white"/>
                </a:solidFill>
                <a:latin typeface="Corbel"/>
              </a:rPr>
              <a:t>Plezier – pijn = geluk</a:t>
            </a:r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6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EDF5EE-5FE1-413E-BFE1-E1622556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192" y="1917227"/>
            <a:ext cx="9141619" cy="4266089"/>
          </a:xfrm>
        </p:spPr>
        <p:txBody>
          <a:bodyPr/>
          <a:lstStyle/>
          <a:p>
            <a:r>
              <a:rPr lang="nl-NL" dirty="0"/>
              <a:t>Niet alleen geluk voor jezelf maar juist voor zoveel mogelijk mensen</a:t>
            </a:r>
          </a:p>
        </p:txBody>
      </p:sp>
      <p:sp>
        <p:nvSpPr>
          <p:cNvPr id="4" name="Titel 12">
            <a:extLst>
              <a:ext uri="{FF2B5EF4-FFF2-40B4-BE49-F238E27FC236}">
                <a16:creationId xmlns:a16="http://schemas.microsoft.com/office/drawing/2014/main" id="{F8F84BA4-F28D-4B6D-9B29-A84F7A015D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5192" y="275460"/>
            <a:ext cx="9141619" cy="1020496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l-NL" kern="1200" dirty="0">
                <a:latin typeface="+mj-lt"/>
                <a:ea typeface="+mj-ea"/>
                <a:cs typeface="+mj-cs"/>
              </a:rPr>
              <a:t>Utilisme</a:t>
            </a:r>
          </a:p>
        </p:txBody>
      </p:sp>
      <p:pic>
        <p:nvPicPr>
          <p:cNvPr id="3074" name="Picture 2" descr="Large group of Diversity people ⬇ Stock Photo, Image by © Rawpixel #80197398">
            <a:extLst>
              <a:ext uri="{FF2B5EF4-FFF2-40B4-BE49-F238E27FC236}">
                <a16:creationId xmlns:a16="http://schemas.microsoft.com/office/drawing/2014/main" id="{493F3A12-5B7E-4879-9B88-DDE34610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18" y="2421152"/>
            <a:ext cx="6466783" cy="40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F8F1A33-AE06-4F2A-B228-4EB609D70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424" y="19172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2D7D97-5127-44FC-8673-8FDBB99BF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192" y="1917227"/>
            <a:ext cx="9141619" cy="4266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 maar……</a:t>
            </a:r>
          </a:p>
          <a:p>
            <a:pPr marL="0" indent="0">
              <a:buNone/>
            </a:pPr>
            <a:r>
              <a:rPr lang="nl-NL" dirty="0"/>
              <a:t>Dat kan ook betekenen…..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Dat je je eigen geluk moet opofferen</a:t>
            </a:r>
          </a:p>
        </p:txBody>
      </p:sp>
      <p:sp>
        <p:nvSpPr>
          <p:cNvPr id="4" name="Titel 12">
            <a:extLst>
              <a:ext uri="{FF2B5EF4-FFF2-40B4-BE49-F238E27FC236}">
                <a16:creationId xmlns:a16="http://schemas.microsoft.com/office/drawing/2014/main" id="{F41212B1-0EF0-4A2A-8515-6741141F51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5192" y="275460"/>
            <a:ext cx="9141619" cy="1020496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l-NL" kern="1200" dirty="0">
                <a:latin typeface="+mj-lt"/>
                <a:ea typeface="+mj-ea"/>
                <a:cs typeface="+mj-cs"/>
              </a:rPr>
              <a:t>Utilisme</a:t>
            </a:r>
          </a:p>
        </p:txBody>
      </p:sp>
      <p:pic>
        <p:nvPicPr>
          <p:cNvPr id="5122" name="Picture 2" descr="Een Tegen Allen - Gratis foto op Pixabay">
            <a:extLst>
              <a:ext uri="{FF2B5EF4-FFF2-40B4-BE49-F238E27FC236}">
                <a16:creationId xmlns:a16="http://schemas.microsoft.com/office/drawing/2014/main" id="{6D9B5D00-60AC-47F6-A4B9-19A3815D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04" y="2683451"/>
            <a:ext cx="5878012" cy="3912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3075BF9-5009-49D8-B495-65ADD6CA0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400" y="8895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2">
            <a:extLst>
              <a:ext uri="{FF2B5EF4-FFF2-40B4-BE49-F238E27FC236}">
                <a16:creationId xmlns:a16="http://schemas.microsoft.com/office/drawing/2014/main" id="{F41212B1-0EF0-4A2A-8515-6741141F51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5192" y="275460"/>
            <a:ext cx="9141619" cy="1020496"/>
          </a:xfr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l-NL" kern="1200" dirty="0"/>
              <a:t>Utilisme</a:t>
            </a:r>
          </a:p>
        </p:txBody>
      </p:sp>
      <p:pic>
        <p:nvPicPr>
          <p:cNvPr id="5122" name="Picture 2" descr="Een Tegen Allen - Gratis foto op Pixabay">
            <a:extLst>
              <a:ext uri="{FF2B5EF4-FFF2-40B4-BE49-F238E27FC236}">
                <a16:creationId xmlns:a16="http://schemas.microsoft.com/office/drawing/2014/main" id="{6D9B5D00-60AC-47F6-A4B9-19A3815DA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" b="-1"/>
          <a:stretch/>
        </p:blipFill>
        <p:spPr bwMode="auto">
          <a:xfrm>
            <a:off x="1748558" y="1884715"/>
            <a:ext cx="5667804" cy="404059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1250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2D7D97-5127-44FC-8673-8FDBB99BF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1181" y="3891255"/>
            <a:ext cx="2742486" cy="3105494"/>
          </a:xfrm>
        </p:spPr>
        <p:txBody>
          <a:bodyPr anchor="b">
            <a:normAutofit/>
          </a:bodyPr>
          <a:lstStyle/>
          <a:p>
            <a:r>
              <a:rPr lang="nl-NL" dirty="0"/>
              <a:t>Voorbeeld:</a:t>
            </a:r>
          </a:p>
          <a:p>
            <a:r>
              <a:rPr lang="nl-NL" dirty="0"/>
              <a:t>Jij bent jarig en mag een restaurant uitkiezen waar jij en je familie heen gaan.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146" name="Picture 2" descr="Denkwolk Vectoren, Illustraties En Clipart - 123RF">
            <a:extLst>
              <a:ext uri="{FF2B5EF4-FFF2-40B4-BE49-F238E27FC236}">
                <a16:creationId xmlns:a16="http://schemas.microsoft.com/office/drawing/2014/main" id="{84812467-6A99-47AD-A41F-E0073D33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778" y1="21481" x2="22222" y2="33333"/>
                        <a14:foregroundMark x1="22222" y1="33333" x2="18889" y2="46914"/>
                        <a14:foregroundMark x1="39778" y1="17531" x2="24667" y2="28889"/>
                        <a14:foregroundMark x1="24667" y1="28889" x2="18667" y2="48642"/>
                        <a14:foregroundMark x1="18667" y1="48642" x2="24667" y2="52099"/>
                        <a14:foregroundMark x1="40000" y1="20000" x2="59111" y2="15062"/>
                        <a14:foregroundMark x1="59111" y1="15062" x2="76667" y2="22716"/>
                        <a14:foregroundMark x1="76667" y1="22716" x2="86444" y2="40247"/>
                        <a14:foregroundMark x1="86444" y1="40247" x2="75333" y2="58272"/>
                        <a14:foregroundMark x1="75333" y1="58272" x2="57111" y2="61728"/>
                        <a14:foregroundMark x1="57111" y1="61728" x2="21111" y2="54321"/>
                        <a14:foregroundMark x1="21111" y1="54321" x2="15333" y2="34074"/>
                        <a14:foregroundMark x1="15333" y1="34074" x2="26667" y2="28148"/>
                        <a14:foregroundMark x1="31333" y1="26173" x2="23556" y2="46420"/>
                        <a14:foregroundMark x1="23556" y1="46420" x2="41556" y2="56296"/>
                        <a14:foregroundMark x1="41556" y1="56296" x2="58000" y2="43457"/>
                        <a14:foregroundMark x1="58000" y1="43457" x2="54000" y2="23951"/>
                        <a14:foregroundMark x1="54000" y1="23951" x2="36000" y2="24938"/>
                        <a14:foregroundMark x1="36000" y1="24938" x2="37333" y2="27407"/>
                        <a14:foregroundMark x1="39778" y1="71358" x2="40889" y2="71605"/>
                        <a14:foregroundMark x1="27333" y1="80988" x2="34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36" y="510336"/>
            <a:ext cx="2646493" cy="23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5F65599-2302-4EAB-B2C4-DF66C9063362}"/>
              </a:ext>
            </a:extLst>
          </p:cNvPr>
          <p:cNvSpPr txBox="1"/>
          <p:nvPr/>
        </p:nvSpPr>
        <p:spPr>
          <a:xfrm>
            <a:off x="7393677" y="1194570"/>
            <a:ext cx="1223817" cy="42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lnSpc>
                <a:spcPct val="90000"/>
              </a:lnSpc>
            </a:pPr>
            <a:r>
              <a:rPr lang="nl-NL" sz="2399" dirty="0">
                <a:solidFill>
                  <a:prstClr val="black"/>
                </a:solidFill>
                <a:latin typeface="Corbel"/>
              </a:rPr>
              <a:t>Sushi!</a:t>
            </a:r>
          </a:p>
        </p:txBody>
      </p:sp>
      <p:pic>
        <p:nvPicPr>
          <p:cNvPr id="7" name="Picture 2" descr="Denkwolk Vectoren, Illustraties En Clipart - 123RF">
            <a:extLst>
              <a:ext uri="{FF2B5EF4-FFF2-40B4-BE49-F238E27FC236}">
                <a16:creationId xmlns:a16="http://schemas.microsoft.com/office/drawing/2014/main" id="{59A5D632-82AA-44E5-ABEA-EF336855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778" y1="21481" x2="22222" y2="33333"/>
                        <a14:foregroundMark x1="22222" y1="33333" x2="18889" y2="46914"/>
                        <a14:foregroundMark x1="39778" y1="17531" x2="24667" y2="28889"/>
                        <a14:foregroundMark x1="24667" y1="28889" x2="18667" y2="48642"/>
                        <a14:foregroundMark x1="18667" y1="48642" x2="24667" y2="52099"/>
                        <a14:foregroundMark x1="40000" y1="20000" x2="59111" y2="15062"/>
                        <a14:foregroundMark x1="59111" y1="15062" x2="76667" y2="22716"/>
                        <a14:foregroundMark x1="76667" y1="22716" x2="86444" y2="40247"/>
                        <a14:foregroundMark x1="86444" y1="40247" x2="75333" y2="58272"/>
                        <a14:foregroundMark x1="75333" y1="58272" x2="57111" y2="61728"/>
                        <a14:foregroundMark x1="57111" y1="61728" x2="21111" y2="54321"/>
                        <a14:foregroundMark x1="21111" y1="54321" x2="15333" y2="34074"/>
                        <a14:foregroundMark x1="15333" y1="34074" x2="26667" y2="28148"/>
                        <a14:foregroundMark x1="31333" y1="26173" x2="23556" y2="46420"/>
                        <a14:foregroundMark x1="23556" y1="46420" x2="41556" y2="56296"/>
                        <a14:foregroundMark x1="41556" y1="56296" x2="58000" y2="43457"/>
                        <a14:foregroundMark x1="58000" y1="43457" x2="54000" y2="23951"/>
                        <a14:foregroundMark x1="54000" y1="23951" x2="36000" y2="24938"/>
                        <a14:foregroundMark x1="36000" y1="24938" x2="37333" y2="27407"/>
                        <a14:foregroundMark x1="39778" y1="71358" x2="40889" y2="71605"/>
                        <a14:foregroundMark x1="27333" y1="80988" x2="34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45" y="785707"/>
            <a:ext cx="2646493" cy="23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6BADAFD-E4EC-46BE-B6A2-2431948DE76B}"/>
              </a:ext>
            </a:extLst>
          </p:cNvPr>
          <p:cNvSpPr txBox="1"/>
          <p:nvPr/>
        </p:nvSpPr>
        <p:spPr>
          <a:xfrm>
            <a:off x="3720356" y="1395324"/>
            <a:ext cx="1079839" cy="75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90000"/>
              </a:lnSpc>
            </a:pPr>
            <a:r>
              <a:rPr lang="nl-NL" sz="2399" dirty="0">
                <a:solidFill>
                  <a:prstClr val="black"/>
                </a:solidFill>
                <a:latin typeface="Corbel"/>
              </a:rPr>
              <a:t>He, </a:t>
            </a:r>
            <a:r>
              <a:rPr lang="nl-NL" sz="2399" dirty="0" err="1">
                <a:solidFill>
                  <a:prstClr val="black"/>
                </a:solidFill>
                <a:latin typeface="Corbel"/>
              </a:rPr>
              <a:t>getsie</a:t>
            </a:r>
            <a:endParaRPr lang="nl-NL" sz="2399" dirty="0">
              <a:solidFill>
                <a:prstClr val="black"/>
              </a:solidFill>
              <a:latin typeface="Corbel"/>
            </a:endParaRPr>
          </a:p>
        </p:txBody>
      </p:sp>
      <p:pic>
        <p:nvPicPr>
          <p:cNvPr id="9" name="Picture 2" descr="Denkwolk Vectoren, Illustraties En Clipart - 123RF">
            <a:extLst>
              <a:ext uri="{FF2B5EF4-FFF2-40B4-BE49-F238E27FC236}">
                <a16:creationId xmlns:a16="http://schemas.microsoft.com/office/drawing/2014/main" id="{60A062EF-B57C-493B-B391-BCF357AE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778" y1="21481" x2="22222" y2="33333"/>
                        <a14:foregroundMark x1="22222" y1="33333" x2="18889" y2="46914"/>
                        <a14:foregroundMark x1="39778" y1="17531" x2="24667" y2="28889"/>
                        <a14:foregroundMark x1="24667" y1="28889" x2="18667" y2="48642"/>
                        <a14:foregroundMark x1="18667" y1="48642" x2="24667" y2="52099"/>
                        <a14:foregroundMark x1="40000" y1="20000" x2="59111" y2="15062"/>
                        <a14:foregroundMark x1="59111" y1="15062" x2="76667" y2="22716"/>
                        <a14:foregroundMark x1="76667" y1="22716" x2="86444" y2="40247"/>
                        <a14:foregroundMark x1="86444" y1="40247" x2="75333" y2="58272"/>
                        <a14:foregroundMark x1="75333" y1="58272" x2="57111" y2="61728"/>
                        <a14:foregroundMark x1="57111" y1="61728" x2="21111" y2="54321"/>
                        <a14:foregroundMark x1="21111" y1="54321" x2="15333" y2="34074"/>
                        <a14:foregroundMark x1="15333" y1="34074" x2="26667" y2="28148"/>
                        <a14:foregroundMark x1="31333" y1="26173" x2="23556" y2="46420"/>
                        <a14:foregroundMark x1="23556" y1="46420" x2="41556" y2="56296"/>
                        <a14:foregroundMark x1="41556" y1="56296" x2="58000" y2="43457"/>
                        <a14:foregroundMark x1="58000" y1="43457" x2="54000" y2="23951"/>
                        <a14:foregroundMark x1="54000" y1="23951" x2="36000" y2="24938"/>
                        <a14:foregroundMark x1="36000" y1="24938" x2="37333" y2="27407"/>
                        <a14:foregroundMark x1="39778" y1="71358" x2="40889" y2="71605"/>
                        <a14:foregroundMark x1="27333" y1="80988" x2="34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80" y="1530832"/>
            <a:ext cx="3053323" cy="27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8DC7296-769A-400F-8A18-0BF1C8B5B16D}"/>
              </a:ext>
            </a:extLst>
          </p:cNvPr>
          <p:cNvSpPr txBox="1"/>
          <p:nvPr/>
        </p:nvSpPr>
        <p:spPr>
          <a:xfrm>
            <a:off x="6845453" y="2222598"/>
            <a:ext cx="1511774" cy="8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90000"/>
              </a:lnSpc>
            </a:pPr>
            <a:r>
              <a:rPr lang="nl-NL" sz="1799" dirty="0" err="1">
                <a:solidFill>
                  <a:prstClr val="black"/>
                </a:solidFill>
                <a:latin typeface="Corbel"/>
              </a:rPr>
              <a:t>Okee</a:t>
            </a:r>
            <a:r>
              <a:rPr lang="nl-NL" sz="1799" dirty="0">
                <a:solidFill>
                  <a:prstClr val="black"/>
                </a:solidFill>
                <a:latin typeface="Corbel"/>
              </a:rPr>
              <a:t>, </a:t>
            </a:r>
            <a:r>
              <a:rPr lang="nl-NL" sz="1799" dirty="0" err="1">
                <a:solidFill>
                  <a:prstClr val="black"/>
                </a:solidFill>
                <a:latin typeface="Corbel"/>
              </a:rPr>
              <a:t>italiaans</a:t>
            </a:r>
            <a:r>
              <a:rPr lang="nl-NL" sz="1799" dirty="0">
                <a:solidFill>
                  <a:prstClr val="black"/>
                </a:solidFill>
                <a:latin typeface="Corbel"/>
              </a:rPr>
              <a:t> dan…</a:t>
            </a:r>
          </a:p>
        </p:txBody>
      </p:sp>
      <p:pic>
        <p:nvPicPr>
          <p:cNvPr id="11" name="Picture 2" descr="Denkwolk Vectoren, Illustraties En Clipart - 123RF">
            <a:extLst>
              <a:ext uri="{FF2B5EF4-FFF2-40B4-BE49-F238E27FC236}">
                <a16:creationId xmlns:a16="http://schemas.microsoft.com/office/drawing/2014/main" id="{301E6E1D-378C-4EB6-82A0-F34E2656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778" y1="21481" x2="22222" y2="33333"/>
                        <a14:foregroundMark x1="22222" y1="33333" x2="18889" y2="46914"/>
                        <a14:foregroundMark x1="39778" y1="17531" x2="24667" y2="28889"/>
                        <a14:foregroundMark x1="24667" y1="28889" x2="18667" y2="48642"/>
                        <a14:foregroundMark x1="18667" y1="48642" x2="24667" y2="52099"/>
                        <a14:foregroundMark x1="40000" y1="20000" x2="59111" y2="15062"/>
                        <a14:foregroundMark x1="59111" y1="15062" x2="76667" y2="22716"/>
                        <a14:foregroundMark x1="76667" y1="22716" x2="86444" y2="40247"/>
                        <a14:foregroundMark x1="86444" y1="40247" x2="75333" y2="58272"/>
                        <a14:foregroundMark x1="75333" y1="58272" x2="57111" y2="61728"/>
                        <a14:foregroundMark x1="57111" y1="61728" x2="21111" y2="54321"/>
                        <a14:foregroundMark x1="21111" y1="54321" x2="15333" y2="34074"/>
                        <a14:foregroundMark x1="15333" y1="34074" x2="26667" y2="28148"/>
                        <a14:foregroundMark x1="31333" y1="26173" x2="23556" y2="46420"/>
                        <a14:foregroundMark x1="23556" y1="46420" x2="41556" y2="56296"/>
                        <a14:foregroundMark x1="41556" y1="56296" x2="58000" y2="43457"/>
                        <a14:foregroundMark x1="58000" y1="43457" x2="54000" y2="23951"/>
                        <a14:foregroundMark x1="54000" y1="23951" x2="36000" y2="24938"/>
                        <a14:foregroundMark x1="36000" y1="24938" x2="37333" y2="27407"/>
                        <a14:foregroundMark x1="39778" y1="71358" x2="40889" y2="71605"/>
                        <a14:foregroundMark x1="27333" y1="80988" x2="34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98" y="1740831"/>
            <a:ext cx="2646493" cy="23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rue Crime: Sick smiley face signature - New York Daily News">
            <a:extLst>
              <a:ext uri="{FF2B5EF4-FFF2-40B4-BE49-F238E27FC236}">
                <a16:creationId xmlns:a16="http://schemas.microsoft.com/office/drawing/2014/main" id="{12F7C81A-E395-41B2-A4A3-93C537FF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21" y="2280937"/>
            <a:ext cx="1162905" cy="8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2FF8D5F-F15B-4E13-924B-4D842BBEAE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6051" y="8895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9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3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4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choolbo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9_TF02804846_TF02804846" id="{C94990DC-43D7-4EDA-AD9F-2CC864971898}" vid="{43BD6323-6600-4C9E-A44A-05BED6317C3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Breedbeeld</PresentationFormat>
  <Paragraphs>35</Paragraphs>
  <Slides>5</Slides>
  <Notes>2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Consolas</vt:lpstr>
      <vt:lpstr>Corbel</vt:lpstr>
      <vt:lpstr>1_Schoolbord 16x9</vt:lpstr>
      <vt:lpstr>Utilisme</vt:lpstr>
      <vt:lpstr>PowerPoint-presentatie</vt:lpstr>
      <vt:lpstr>Utilisme</vt:lpstr>
      <vt:lpstr>Utilisme</vt:lpstr>
      <vt:lpstr>Utilisme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Utilisme</dc:title>
  <dc:creator>janita sikkema</dc:creator>
  <cp:lastModifiedBy>janita sikkema</cp:lastModifiedBy>
  <cp:revision>1</cp:revision>
  <dcterms:created xsi:type="dcterms:W3CDTF">2021-03-04T20:37:51Z</dcterms:created>
  <dcterms:modified xsi:type="dcterms:W3CDTF">2021-03-04T20:38:06Z</dcterms:modified>
</cp:coreProperties>
</file>